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8" r:id="rId14"/>
    <p:sldId id="279" r:id="rId15"/>
    <p:sldId id="280" r:id="rId16"/>
    <p:sldId id="281" r:id="rId17"/>
    <p:sldId id="283" r:id="rId18"/>
    <p:sldId id="285" r:id="rId19"/>
    <p:sldId id="286" r:id="rId20"/>
    <p:sldId id="288" r:id="rId21"/>
    <p:sldId id="290" r:id="rId22"/>
    <p:sldId id="291" r:id="rId23"/>
    <p:sldId id="292" r:id="rId24"/>
    <p:sldId id="293" r:id="rId25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7B7DC62-4B87-4826-91AB-C73F2202DAAE}" type="datetimeFigureOut">
              <a:rPr lang="en-US" smtClean="0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8D314B7-47A5-4B91-AD43-56888934D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B3439BB-0519-41DF-8F7A-52AA2A7CE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75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7/24/2013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Chapter 12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Individual, Family, and Household Crime Control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39"/>
    </mc:Choice>
    <mc:Fallback xmlns="">
      <p:transition spd="slow" advTm="69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Any merits associated with self-defense with a gun need to be balanced against costs to society resulting from accidental deaths</a:t>
            </a:r>
          </a:p>
          <a:p>
            <a:pPr eaLnBrk="1" hangingPunct="1"/>
            <a:r>
              <a:rPr lang="en-US" sz="2800" smtClean="0"/>
              <a:t>What does the research show?</a:t>
            </a:r>
          </a:p>
          <a:p>
            <a:pPr lvl="1" eaLnBrk="1" hangingPunct="1"/>
            <a:r>
              <a:rPr lang="en-US" sz="2400" smtClean="0"/>
              <a:t>One study showed states with the highest gun ownership rates had 9 times the rate of unintentional firearm deaths</a:t>
            </a:r>
          </a:p>
          <a:p>
            <a:pPr lvl="1" eaLnBrk="1" hangingPunct="1"/>
            <a:r>
              <a:rPr lang="en-US" sz="2400" smtClean="0"/>
              <a:t>Push for safe-storage laws, which appear effective based on one study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Guns and Accidental Deaths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29"/>
    </mc:Choice>
    <mc:Fallback xmlns="">
      <p:transition spd="slow" advTm="87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54487"/>
          </a:xfrm>
        </p:spPr>
        <p:txBody>
          <a:bodyPr/>
          <a:lstStyle/>
          <a:p>
            <a:pPr eaLnBrk="1" hangingPunct="1"/>
            <a:r>
              <a:rPr lang="en-US" smtClean="0"/>
              <a:t>In 1982, the city of Kennesaw, GA passed an ordinance requiring every household to keep a gun</a:t>
            </a:r>
          </a:p>
          <a:p>
            <a:pPr eaLnBrk="1" hangingPunct="1"/>
            <a:r>
              <a:rPr lang="en-US" smtClean="0"/>
              <a:t>Did it reduce burglary?</a:t>
            </a:r>
          </a:p>
          <a:p>
            <a:pPr lvl="1" eaLnBrk="1" hangingPunct="1"/>
            <a:r>
              <a:rPr lang="en-US" smtClean="0"/>
              <a:t>Researchers have not been able to tell because levels of gun ownership in the city did not change markedly after the ordinance went into effect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 Gun in Every Home?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27"/>
    </mc:Choice>
    <mc:Fallback xmlns="">
      <p:transition spd="slow" advTm="61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Risk-avoidance consists of activities people engage in to minimize their chances of being victimized</a:t>
            </a:r>
          </a:p>
          <a:p>
            <a:pPr eaLnBrk="1" hangingPunct="1"/>
            <a:r>
              <a:rPr lang="en-US" sz="2400" smtClean="0"/>
              <a:t>Examples of risk-avoidance include</a:t>
            </a:r>
          </a:p>
          <a:p>
            <a:pPr lvl="1" eaLnBrk="1" hangingPunct="1"/>
            <a:r>
              <a:rPr lang="en-US" sz="2000" smtClean="0"/>
              <a:t>Avoiding certain areas</a:t>
            </a:r>
          </a:p>
          <a:p>
            <a:pPr lvl="1" eaLnBrk="1" hangingPunct="1"/>
            <a:r>
              <a:rPr lang="en-US" sz="2000" smtClean="0"/>
              <a:t>Staying inside at night</a:t>
            </a:r>
          </a:p>
          <a:p>
            <a:pPr lvl="1" eaLnBrk="1" hangingPunct="1"/>
            <a:r>
              <a:rPr lang="en-US" sz="2000" smtClean="0"/>
              <a:t>Driving instead of walking</a:t>
            </a:r>
          </a:p>
          <a:p>
            <a:pPr lvl="1" eaLnBrk="1" hangingPunct="1"/>
            <a:r>
              <a:rPr lang="en-US" sz="2000" smtClean="0"/>
              <a:t>Parking in certain locations</a:t>
            </a:r>
          </a:p>
          <a:p>
            <a:pPr eaLnBrk="1" hangingPunct="1"/>
            <a:r>
              <a:rPr lang="en-US" sz="2400" smtClean="0"/>
              <a:t>Does it work?</a:t>
            </a:r>
          </a:p>
          <a:p>
            <a:pPr lvl="1" eaLnBrk="1" hangingPunct="1"/>
            <a:r>
              <a:rPr lang="en-US" sz="2000" smtClean="0"/>
              <a:t>And you can’t study what doesn’t happen!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Risk-Avoidance Behaviors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096"/>
    </mc:Choice>
    <mc:Fallback xmlns="">
      <p:transition spd="slow" advTm="171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/>
            <a:r>
              <a:rPr lang="en-US" smtClean="0"/>
              <a:t>Risk-management behaviors include actions people take when they know that can’t fully avoid the potential for victimization</a:t>
            </a:r>
          </a:p>
          <a:p>
            <a:pPr eaLnBrk="1" hangingPunct="1"/>
            <a:r>
              <a:rPr lang="en-US" smtClean="0"/>
              <a:t>Examples include</a:t>
            </a:r>
          </a:p>
          <a:p>
            <a:pPr lvl="1" eaLnBrk="1" hangingPunct="1"/>
            <a:r>
              <a:rPr lang="en-US" smtClean="0"/>
              <a:t>Self-defense training</a:t>
            </a:r>
          </a:p>
          <a:p>
            <a:pPr lvl="1" eaLnBrk="1" hangingPunct="1"/>
            <a:r>
              <a:rPr lang="en-US" smtClean="0"/>
              <a:t>Resistance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Risk-Management Behaviors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25"/>
    </mc:Choice>
    <mc:Fallback xmlns="">
      <p:transition spd="slow" advTm="32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z="2800" smtClean="0"/>
              <a:t>Does self-defense training work?</a:t>
            </a:r>
          </a:p>
          <a:p>
            <a:pPr eaLnBrk="1" hangingPunct="1"/>
            <a:r>
              <a:rPr lang="en-US" sz="2800" smtClean="0"/>
              <a:t>Research shows</a:t>
            </a:r>
          </a:p>
          <a:p>
            <a:pPr lvl="1" eaLnBrk="1" hangingPunct="1"/>
            <a:r>
              <a:rPr lang="en-US" sz="2400" smtClean="0"/>
              <a:t>Women who enroll in self-defense courses feel more in control and are less fearful of crime</a:t>
            </a:r>
          </a:p>
          <a:p>
            <a:pPr lvl="1" eaLnBrk="1" hangingPunct="1"/>
            <a:r>
              <a:rPr lang="en-US" sz="2400" smtClean="0"/>
              <a:t>Women who enroll in self-defense courses alter their behavior</a:t>
            </a:r>
          </a:p>
          <a:p>
            <a:pPr eaLnBrk="1" hangingPunct="1"/>
            <a:r>
              <a:rPr lang="en-US" sz="2800" smtClean="0"/>
              <a:t>Effects of such training on victimization have yet to be explored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Self-Defense Training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90"/>
    </mc:Choice>
    <mc:Fallback xmlns="">
      <p:transition spd="slow" advTm="61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Here we are concerned with forceful resistance without a gun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Two forms of forceful resistance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Forceful physical resistance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Forceful verbal resistance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What does the research show?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Forceful physical resistance can reduce the likelihood of crime completion, but can increase victim injury, especially in rapes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Forceful verbal resistance appears more effective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Forceful Resistance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77"/>
    </mc:Choice>
    <mc:Fallback xmlns="">
      <p:transition spd="slow" advTm="62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925887"/>
          </a:xfrm>
        </p:spPr>
        <p:txBody>
          <a:bodyPr/>
          <a:lstStyle/>
          <a:p>
            <a:pPr eaLnBrk="1" hangingPunct="1"/>
            <a:r>
              <a:rPr lang="en-US" sz="2800" smtClean="0"/>
              <a:t>Nonforceful resistance also comes in two forms</a:t>
            </a:r>
          </a:p>
          <a:p>
            <a:pPr lvl="1" eaLnBrk="1" hangingPunct="1"/>
            <a:r>
              <a:rPr lang="en-US" sz="2400" smtClean="0"/>
              <a:t>Efforts to push offender away</a:t>
            </a:r>
          </a:p>
          <a:p>
            <a:pPr lvl="1" eaLnBrk="1" hangingPunct="1"/>
            <a:r>
              <a:rPr lang="en-US" sz="2400" smtClean="0"/>
              <a:t>Pleading with offender to stop and/or reasoning with the offender</a:t>
            </a:r>
          </a:p>
          <a:p>
            <a:pPr eaLnBrk="1" hangingPunct="1"/>
            <a:r>
              <a:rPr lang="en-US" sz="2800" smtClean="0"/>
              <a:t>What does the research show?</a:t>
            </a:r>
          </a:p>
          <a:p>
            <a:pPr lvl="1" eaLnBrk="1" hangingPunct="1"/>
            <a:r>
              <a:rPr lang="en-US" sz="2400" smtClean="0"/>
              <a:t>First method more effective than the second</a:t>
            </a:r>
          </a:p>
          <a:p>
            <a:pPr lvl="1" eaLnBrk="1" hangingPunct="1"/>
            <a:r>
              <a:rPr lang="en-US" sz="2400" smtClean="0"/>
              <a:t>There is no clear consensus in the literature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Nonforceful Resistance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91"/>
    </mc:Choice>
    <mc:Fallback xmlns="">
      <p:transition spd="slow" advTm="34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mtClean="0"/>
              <a:t>Crime control in households/families is common, but it is difficult to evaluate</a:t>
            </a:r>
          </a:p>
          <a:p>
            <a:pPr lvl="1" eaLnBrk="1" hangingPunct="1"/>
            <a:r>
              <a:rPr lang="en-US" smtClean="0"/>
              <a:t>What happens in childhood may not have consequences until much later in life</a:t>
            </a:r>
          </a:p>
          <a:p>
            <a:pPr lvl="1" eaLnBrk="1" hangingPunct="1"/>
            <a:r>
              <a:rPr lang="en-US" smtClean="0"/>
              <a:t>Confounding by contextual factors (e.g., neighborhood)</a:t>
            </a:r>
          </a:p>
          <a:p>
            <a:pPr lvl="1" eaLnBrk="1" hangingPunct="1"/>
            <a:r>
              <a:rPr lang="en-US" smtClean="0"/>
              <a:t>Families tend to be shut off from researchers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Household and Family Crime Control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81"/>
    </mc:Choice>
    <mc:Fallback xmlns="">
      <p:transition spd="slow" advTm="48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How do families influence delinquency/youth victimization?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Transgenerational delinquency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Children born to teenage mothers are at a higher risk of delinquency (especially when biological father is absent)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Parental substance abuse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Poor supervision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Inappropriate discipline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Parental rejection of 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Abuse and neglect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Parental conflict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How Families Influence Delinquency and Youth Victimization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92"/>
    </mc:Choice>
    <mc:Fallback xmlns="">
      <p:transition spd="slow" advTm="71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Other ways families influence youth delinquency</a:t>
            </a:r>
          </a:p>
          <a:p>
            <a:pPr lvl="1" eaLnBrk="1" hangingPunct="1"/>
            <a:r>
              <a:rPr lang="en-US" sz="1800" smtClean="0"/>
              <a:t>Length of residence</a:t>
            </a:r>
          </a:p>
          <a:p>
            <a:pPr lvl="1" eaLnBrk="1" hangingPunct="1"/>
            <a:r>
              <a:rPr lang="en-US" sz="1800" smtClean="0"/>
              <a:t>Children born to large families are at a high risk of delinquency</a:t>
            </a:r>
          </a:p>
          <a:p>
            <a:pPr lvl="2" eaLnBrk="1" hangingPunct="1"/>
            <a:r>
              <a:rPr lang="en-US" sz="1600" smtClean="0"/>
              <a:t>Crowding</a:t>
            </a:r>
          </a:p>
          <a:p>
            <a:pPr lvl="2" eaLnBrk="1" hangingPunct="1"/>
            <a:r>
              <a:rPr lang="en-US" sz="1600" smtClean="0"/>
              <a:t>Can’t adequately supervise</a:t>
            </a:r>
          </a:p>
          <a:p>
            <a:pPr lvl="2" eaLnBrk="1" hangingPunct="1"/>
            <a:r>
              <a:rPr lang="en-US" sz="1600" smtClean="0"/>
              <a:t>Birth order</a:t>
            </a:r>
          </a:p>
          <a:p>
            <a:pPr eaLnBrk="1" hangingPunct="1"/>
            <a:r>
              <a:rPr lang="en-US" sz="2000" smtClean="0"/>
              <a:t>What can be made of all this?</a:t>
            </a:r>
          </a:p>
          <a:p>
            <a:pPr lvl="1" eaLnBrk="1" hangingPunct="1"/>
            <a:r>
              <a:rPr lang="en-US" sz="1800" smtClean="0"/>
              <a:t>Certain factors can’t be changed (e.g., family size)</a:t>
            </a:r>
          </a:p>
          <a:p>
            <a:pPr lvl="1" eaLnBrk="1" hangingPunct="1"/>
            <a:r>
              <a:rPr lang="en-US" sz="1800" smtClean="0"/>
              <a:t>Other factors </a:t>
            </a:r>
            <a:r>
              <a:rPr lang="en-US" sz="1800" i="1" smtClean="0"/>
              <a:t>can</a:t>
            </a:r>
            <a:r>
              <a:rPr lang="en-US" sz="1800" smtClean="0"/>
              <a:t> be changed</a:t>
            </a:r>
          </a:p>
          <a:p>
            <a:pPr lvl="2" eaLnBrk="1" hangingPunct="1"/>
            <a:r>
              <a:rPr lang="en-US" sz="1600" smtClean="0"/>
              <a:t>Parenting skills</a:t>
            </a:r>
          </a:p>
          <a:p>
            <a:pPr lvl="2" eaLnBrk="1" hangingPunct="1"/>
            <a:r>
              <a:rPr lang="en-US" sz="1600" smtClean="0"/>
              <a:t>Abusive behavior</a:t>
            </a:r>
          </a:p>
          <a:p>
            <a:pPr lvl="2" eaLnBrk="1" hangingPunct="1"/>
            <a:r>
              <a:rPr lang="en-US" sz="1600" smtClean="0"/>
              <a:t>Substance abuse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(Continued)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88"/>
    </mc:Choice>
    <mc:Fallback xmlns="">
      <p:transition spd="slow" advTm="47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773487"/>
          </a:xfrm>
        </p:spPr>
        <p:txBody>
          <a:bodyPr/>
          <a:lstStyle/>
          <a:p>
            <a:pPr eaLnBrk="1" hangingPunct="1"/>
            <a:r>
              <a:rPr lang="en-US" smtClean="0"/>
              <a:t>Individuals engage in many crime control activities, including</a:t>
            </a:r>
          </a:p>
          <a:p>
            <a:pPr lvl="1" eaLnBrk="1" hangingPunct="1"/>
            <a:r>
              <a:rPr lang="en-US" smtClean="0"/>
              <a:t>Purchasing (and possibly using) guns for self-defense</a:t>
            </a:r>
          </a:p>
          <a:p>
            <a:pPr lvl="1" eaLnBrk="1" hangingPunct="1"/>
            <a:r>
              <a:rPr lang="en-US" smtClean="0"/>
              <a:t>Risk-avoidance behavior</a:t>
            </a:r>
          </a:p>
          <a:p>
            <a:pPr lvl="1" eaLnBrk="1" hangingPunct="1"/>
            <a:r>
              <a:rPr lang="en-US" smtClean="0"/>
              <a:t>Risk-management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Individual Crime Control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16"/>
    </mc:Choice>
    <mc:Fallback xmlns="">
      <p:transition spd="slow" advTm="62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There are good parents and bad parents</a:t>
            </a:r>
          </a:p>
          <a:p>
            <a:pPr eaLnBrk="1" hangingPunct="1"/>
            <a:r>
              <a:rPr lang="en-US" sz="2000" smtClean="0"/>
              <a:t>Government/other agencies have begun to target ineffective parenting in a number of ways</a:t>
            </a:r>
          </a:p>
          <a:p>
            <a:pPr lvl="1" eaLnBrk="1" hangingPunct="1"/>
            <a:r>
              <a:rPr lang="en-US" sz="1800" smtClean="0"/>
              <a:t>Strengthening Families Program</a:t>
            </a:r>
          </a:p>
          <a:p>
            <a:pPr lvl="1" eaLnBrk="1" hangingPunct="1"/>
            <a:r>
              <a:rPr lang="en-US" sz="1800" smtClean="0"/>
              <a:t>Home visits by trained professionals, usually during the prenatal period</a:t>
            </a:r>
          </a:p>
          <a:p>
            <a:pPr lvl="1" eaLnBrk="1" hangingPunct="1"/>
            <a:r>
              <a:rPr lang="en-US" sz="1800" smtClean="0"/>
              <a:t>Parent training in conjunction with day care and/or preschool programs</a:t>
            </a:r>
          </a:p>
          <a:p>
            <a:pPr lvl="1" eaLnBrk="1" hangingPunct="1"/>
            <a:r>
              <a:rPr lang="en-US" sz="1800" smtClean="0"/>
              <a:t>Parent training/education in a clinical setting</a:t>
            </a:r>
          </a:p>
          <a:p>
            <a:pPr lvl="1" eaLnBrk="1" hangingPunct="1"/>
            <a:r>
              <a:rPr lang="en-US" sz="1800" smtClean="0"/>
              <a:t>School-based parent training</a:t>
            </a:r>
          </a:p>
          <a:p>
            <a:pPr lvl="1" eaLnBrk="1" hangingPunct="1"/>
            <a:r>
              <a:rPr lang="en-US" sz="1800" smtClean="0"/>
              <a:t>Community-based parent training</a:t>
            </a:r>
          </a:p>
          <a:p>
            <a:pPr eaLnBrk="1" hangingPunct="1"/>
            <a:r>
              <a:rPr lang="en-US" sz="2000" smtClean="0"/>
              <a:t>Home visits appear most effective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Parent Training and Education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59"/>
    </mc:Choice>
    <mc:Fallback xmlns="">
      <p:transition spd="slow" advTm="81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Divorce/broken homes are associated with youth delinquency</a:t>
            </a:r>
          </a:p>
          <a:p>
            <a:pPr eaLnBrk="1" hangingPunct="1"/>
            <a:r>
              <a:rPr lang="en-US" sz="2800" smtClean="0"/>
              <a:t>Steps have been taken to keep families intact</a:t>
            </a:r>
          </a:p>
          <a:p>
            <a:pPr eaLnBrk="1" hangingPunct="1"/>
            <a:r>
              <a:rPr lang="en-US" sz="2800" smtClean="0"/>
              <a:t>Family preservation therapy starts when</a:t>
            </a:r>
          </a:p>
          <a:p>
            <a:pPr lvl="1" eaLnBrk="1" hangingPunct="1"/>
            <a:r>
              <a:rPr lang="en-US" sz="2400" smtClean="0"/>
              <a:t>Divorce/separation are imminent</a:t>
            </a:r>
          </a:p>
          <a:p>
            <a:pPr lvl="1" eaLnBrk="1" hangingPunct="1"/>
            <a:r>
              <a:rPr lang="en-US" sz="2400" smtClean="0"/>
              <a:t>Child starts to act inappropriately</a:t>
            </a:r>
          </a:p>
          <a:p>
            <a:pPr eaLnBrk="1" hangingPunct="1"/>
            <a:r>
              <a:rPr lang="en-US" sz="2800" smtClean="0"/>
              <a:t>Does it work?</a:t>
            </a:r>
          </a:p>
          <a:p>
            <a:pPr lvl="1" eaLnBrk="1" hangingPunct="1"/>
            <a:r>
              <a:rPr lang="en-US" sz="2400" smtClean="0"/>
              <a:t>Not clear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Family Preservation Therapy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15"/>
    </mc:Choice>
    <mc:Fallback xmlns="">
      <p:transition spd="slow" advTm="62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/>
            <a:r>
              <a:rPr lang="en-US" sz="2800" smtClean="0"/>
              <a:t>What is multisystemic therapy?</a:t>
            </a:r>
          </a:p>
          <a:p>
            <a:pPr lvl="1" eaLnBrk="1" hangingPunct="1"/>
            <a:r>
              <a:rPr lang="en-US" sz="2400" smtClean="0"/>
              <a:t>Community- and family-based treatment method that targets sources of antisocial behavior in delinquent juveniles</a:t>
            </a:r>
          </a:p>
          <a:p>
            <a:pPr lvl="1" eaLnBrk="1" hangingPunct="1"/>
            <a:r>
              <a:rPr lang="en-US" sz="2400" smtClean="0"/>
              <a:t>Usually occurs after signs of delinquency present themselves</a:t>
            </a:r>
          </a:p>
          <a:p>
            <a:pPr lvl="1" eaLnBrk="1" hangingPunct="1"/>
            <a:r>
              <a:rPr lang="en-US" sz="2400" smtClean="0"/>
              <a:t>Occurs in a family context</a:t>
            </a:r>
          </a:p>
          <a:p>
            <a:pPr eaLnBrk="1" hangingPunct="1"/>
            <a:r>
              <a:rPr lang="en-US" sz="2800" smtClean="0"/>
              <a:t>Does it work?</a:t>
            </a:r>
          </a:p>
          <a:p>
            <a:pPr lvl="1" eaLnBrk="1" hangingPunct="1"/>
            <a:r>
              <a:rPr lang="en-US" sz="2400" smtClean="0"/>
              <a:t>The research is </a:t>
            </a:r>
            <a:r>
              <a:rPr lang="en-US" sz="2400" i="1" smtClean="0"/>
              <a:t>very</a:t>
            </a:r>
            <a:r>
              <a:rPr lang="en-US" sz="2400" smtClean="0"/>
              <a:t> encouraging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Multisystemic Therapy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80"/>
    </mc:Choice>
    <mc:Fallback xmlns="">
      <p:transition spd="slow" advTm="81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/>
            <a:r>
              <a:rPr lang="en-US" smtClean="0"/>
              <a:t>Researchers have looked at whether increases in welfare payments are associated with reductions in crime</a:t>
            </a:r>
          </a:p>
          <a:p>
            <a:pPr eaLnBrk="1" hangingPunct="1"/>
            <a:r>
              <a:rPr lang="en-US" smtClean="0"/>
              <a:t>What does the research show?</a:t>
            </a:r>
          </a:p>
          <a:p>
            <a:pPr lvl="1" eaLnBrk="1" hangingPunct="1"/>
            <a:r>
              <a:rPr lang="en-US" smtClean="0"/>
              <a:t>Many studies show an inverse relationship between welfare spending and crime</a:t>
            </a:r>
          </a:p>
          <a:p>
            <a:pPr lvl="1" eaLnBrk="1" hangingPunct="1"/>
            <a:r>
              <a:rPr lang="en-US" smtClean="0"/>
              <a:t>The jury is still out!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Financial Assistance to Families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84"/>
    </mc:Choice>
    <mc:Fallback xmlns="">
      <p:transition spd="slow" advTm="120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Individual, Family, and Household Crime Prevention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45"/>
    </mc:Choice>
    <mc:Fallback xmlns="">
      <p:transition spd="slow" advTm="143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230687"/>
          </a:xfrm>
        </p:spPr>
        <p:txBody>
          <a:bodyPr/>
          <a:lstStyle/>
          <a:p>
            <a:pPr eaLnBrk="1" hangingPunct="1"/>
            <a:r>
              <a:rPr lang="en-US" sz="2000" smtClean="0"/>
              <a:t>No main registry of guns in private hands</a:t>
            </a:r>
          </a:p>
          <a:p>
            <a:pPr eaLnBrk="1" hangingPunct="1"/>
            <a:r>
              <a:rPr lang="en-US" sz="2000" smtClean="0"/>
              <a:t>How do we know how many guns are in circulation?</a:t>
            </a:r>
          </a:p>
          <a:p>
            <a:pPr lvl="1" eaLnBrk="1" hangingPunct="1"/>
            <a:r>
              <a:rPr lang="en-US" sz="1800" smtClean="0"/>
              <a:t>Surveys</a:t>
            </a:r>
          </a:p>
          <a:p>
            <a:pPr eaLnBrk="1" hangingPunct="1"/>
            <a:r>
              <a:rPr lang="en-US" sz="2000" smtClean="0"/>
              <a:t>General Social Survey</a:t>
            </a:r>
          </a:p>
          <a:p>
            <a:pPr lvl="1" eaLnBrk="1" hangingPunct="1"/>
            <a:r>
              <a:rPr lang="en-US" sz="1800" smtClean="0"/>
              <a:t>Can’t be used to arrive at local-level estimates</a:t>
            </a:r>
          </a:p>
          <a:p>
            <a:pPr eaLnBrk="1" hangingPunct="1"/>
            <a:r>
              <a:rPr lang="en-US" sz="2000" smtClean="0"/>
              <a:t>Other measures</a:t>
            </a:r>
          </a:p>
          <a:p>
            <a:pPr lvl="1" eaLnBrk="1" hangingPunct="1"/>
            <a:r>
              <a:rPr lang="en-US" sz="1800" smtClean="0"/>
              <a:t>Suicides committed with a gun (apparently the most reliable)</a:t>
            </a:r>
          </a:p>
          <a:p>
            <a:pPr lvl="1" eaLnBrk="1" hangingPunct="1"/>
            <a:r>
              <a:rPr lang="en-US" sz="1800" smtClean="0"/>
              <a:t>Homicides committed with a gun</a:t>
            </a:r>
          </a:p>
          <a:p>
            <a:pPr lvl="1" eaLnBrk="1" hangingPunct="1"/>
            <a:r>
              <a:rPr lang="en-US" sz="1800" smtClean="0"/>
              <a:t>NRA membership</a:t>
            </a:r>
          </a:p>
          <a:p>
            <a:pPr lvl="1" eaLnBrk="1" hangingPunct="1"/>
            <a:r>
              <a:rPr lang="en-US" sz="1800" smtClean="0"/>
              <a:t>Subscriptions to gun-oriented magazines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Measuring Gun Prevalence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12"/>
    </mc:Choice>
    <mc:Fallback xmlns="">
      <p:transition spd="slow" advTm="81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Surveys have shown between 500,000 and 3.6 million instances of gun use in self-defense</a:t>
            </a:r>
          </a:p>
          <a:p>
            <a:pPr eaLnBrk="1" hangingPunct="1"/>
            <a:r>
              <a:rPr lang="en-US" sz="2000" smtClean="0"/>
              <a:t>NCVS has shown between 32,000 and 108,000 uses per year</a:t>
            </a:r>
          </a:p>
          <a:p>
            <a:pPr eaLnBrk="1" hangingPunct="1"/>
            <a:r>
              <a:rPr lang="en-US" sz="2000" smtClean="0"/>
              <a:t>Which sources should be believed?</a:t>
            </a:r>
          </a:p>
          <a:p>
            <a:pPr lvl="1" eaLnBrk="1" hangingPunct="1"/>
            <a:r>
              <a:rPr lang="en-US" sz="1800" smtClean="0"/>
              <a:t>NCVS, because</a:t>
            </a:r>
          </a:p>
          <a:p>
            <a:pPr lvl="2" eaLnBrk="1" hangingPunct="1"/>
            <a:r>
              <a:rPr lang="en-US" sz="1600" smtClean="0"/>
              <a:t>It’s more conservative</a:t>
            </a:r>
          </a:p>
          <a:p>
            <a:pPr lvl="2" eaLnBrk="1" hangingPunct="1"/>
            <a:r>
              <a:rPr lang="en-US" sz="1600" smtClean="0"/>
              <a:t>More consistent with findings from other studies</a:t>
            </a:r>
          </a:p>
          <a:p>
            <a:pPr lvl="1" eaLnBrk="1" hangingPunct="1"/>
            <a:r>
              <a:rPr lang="en-US" sz="1800" smtClean="0"/>
              <a:t>NCVS limitations include</a:t>
            </a:r>
          </a:p>
          <a:p>
            <a:pPr lvl="2" eaLnBrk="1" hangingPunct="1"/>
            <a:r>
              <a:rPr lang="en-US" sz="1600" smtClean="0"/>
              <a:t>Respondents must first indicate a victimization</a:t>
            </a:r>
          </a:p>
          <a:p>
            <a:pPr lvl="2" eaLnBrk="1" hangingPunct="1"/>
            <a:r>
              <a:rPr lang="en-US" sz="1600" smtClean="0"/>
              <a:t>“Prevented” crimes not counted</a:t>
            </a:r>
          </a:p>
          <a:p>
            <a:pPr lvl="2" eaLnBrk="1" hangingPunct="1"/>
            <a:r>
              <a:rPr lang="en-US" sz="1600" smtClean="0"/>
              <a:t>May be a desire to conceal gun use from surveyors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How Often Are Guns Used in Self-Defense?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87"/>
    </mc:Choice>
    <mc:Fallback xmlns="">
      <p:transition spd="slow" advTm="84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Most has looked at the relationship between levels of gun ownership and burglary at the state and local level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Findings?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Lott found that increased gun ownership was associated with less burglary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Duggan found more burglaries where there were more guns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Consider hot vs. cold burglaries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Cold burglaries are the norm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Aggregate Research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33"/>
    </mc:Choice>
    <mc:Fallback xmlns="">
      <p:transition spd="slow" advTm="109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eaLnBrk="1" hangingPunct="1"/>
            <a:r>
              <a:rPr lang="en-US" smtClean="0"/>
              <a:t>Researchers have also looked at whether armed resistance leads to a reduction in the likelihood that a crime will be completed</a:t>
            </a:r>
          </a:p>
          <a:p>
            <a:pPr eaLnBrk="1" hangingPunct="1"/>
            <a:r>
              <a:rPr lang="en-US" smtClean="0"/>
              <a:t>What does the research show?</a:t>
            </a:r>
          </a:p>
          <a:p>
            <a:pPr lvl="1" eaLnBrk="1" hangingPunct="1"/>
            <a:r>
              <a:rPr lang="en-US" smtClean="0"/>
              <a:t>Armed resistance to robbery appears effective, more so than unarmed resistance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Armed Resistance and Crime Completion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59"/>
    </mc:Choice>
    <mc:Fallback xmlns="">
      <p:transition spd="slow" advTm="42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002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Researchers have also looked at victim injury when they resist victimization by using a gun in self-defense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does the research show?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 studies show gun use results in less victim 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Another study shows higher rates of victim injury when guns are used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Armed Resistance and Victim Injury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80"/>
    </mc:Choice>
    <mc:Fallback xmlns="">
      <p:transition spd="slow" advTm="50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3849687"/>
          </a:xfrm>
        </p:spPr>
        <p:txBody>
          <a:bodyPr/>
          <a:lstStyle/>
          <a:p>
            <a:pPr eaLnBrk="1" hangingPunct="1"/>
            <a:r>
              <a:rPr lang="en-US" smtClean="0"/>
              <a:t>Some researchers have surveyed convicted burglars</a:t>
            </a:r>
          </a:p>
          <a:p>
            <a:pPr eaLnBrk="1" hangingPunct="1"/>
            <a:r>
              <a:rPr lang="en-US" smtClean="0"/>
              <a:t>They have found</a:t>
            </a:r>
          </a:p>
          <a:p>
            <a:pPr lvl="1" eaLnBrk="1" hangingPunct="1"/>
            <a:r>
              <a:rPr lang="en-US" smtClean="0"/>
              <a:t>Burglars steer clear from “hot” burglaries for fear of getting shot</a:t>
            </a:r>
          </a:p>
          <a:p>
            <a:pPr lvl="1" eaLnBrk="1" hangingPunct="1"/>
            <a:r>
              <a:rPr lang="en-US" smtClean="0"/>
              <a:t>Burglars are also attracted to guns because “a gun is money with a trigger”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Do Criminals Care?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68"/>
    </mc:Choice>
    <mc:Fallback xmlns="">
      <p:transition spd="slow" advTm="79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Another topic of interest to researchers has been whether people act differently when they are armed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concern is that people may act in ways that increase their likelihood of victimization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What is the precedent for this research?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Improvements in automobile designs have led to riskier driving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Child-resistant packaging for drugs has led to careless storage of such drugs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Study:  1/3 of all gun defenders had the option of not confronting the suspect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Compensating Risks and Offsetting Behavior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11"/>
    </mc:Choice>
    <mc:Fallback xmlns="">
      <p:transition spd="slow" advTm="59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449</TotalTime>
  <Words>1126</Words>
  <Application>Microsoft Office PowerPoint</Application>
  <PresentationFormat>On-screen Show (4:3)</PresentationFormat>
  <Paragraphs>161</Paragraphs>
  <Slides>24</Slides>
  <Notes>0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Chapter 12</vt:lpstr>
      <vt:lpstr>Individual Crime Control</vt:lpstr>
      <vt:lpstr>Measuring Gun Prevalence</vt:lpstr>
      <vt:lpstr>How Often Are Guns Used in Self-Defense?</vt:lpstr>
      <vt:lpstr>Aggregate Research</vt:lpstr>
      <vt:lpstr>Armed Resistance and Crime Completion</vt:lpstr>
      <vt:lpstr>Armed Resistance and Victim Injury</vt:lpstr>
      <vt:lpstr>Do Criminals Care?</vt:lpstr>
      <vt:lpstr>Compensating Risks and Offsetting Behavior</vt:lpstr>
      <vt:lpstr>Guns and Accidental Deaths</vt:lpstr>
      <vt:lpstr>A Gun in Every Home?</vt:lpstr>
      <vt:lpstr>Risk-Avoidance Behaviors</vt:lpstr>
      <vt:lpstr>Risk-Management Behaviors</vt:lpstr>
      <vt:lpstr>Self-Defense Training</vt:lpstr>
      <vt:lpstr>Forceful Resistance</vt:lpstr>
      <vt:lpstr>Nonforceful Resistance</vt:lpstr>
      <vt:lpstr>Household and Family Crime Control</vt:lpstr>
      <vt:lpstr>How Families Influence Delinquency and Youth Victimization</vt:lpstr>
      <vt:lpstr>(Continued)</vt:lpstr>
      <vt:lpstr>Parent Training and Education</vt:lpstr>
      <vt:lpstr>Family Preservation Therapy</vt:lpstr>
      <vt:lpstr>Multisystemic Therapy</vt:lpstr>
      <vt:lpstr>Financial Assistance to Families</vt:lpstr>
      <vt:lpstr>Conclusion</vt:lpstr>
    </vt:vector>
  </TitlesOfParts>
  <Company>CSUSB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John Worrall</dc:creator>
  <cp:lastModifiedBy>Rick</cp:lastModifiedBy>
  <cp:revision>20</cp:revision>
  <cp:lastPrinted>2012-09-06T15:01:48Z</cp:lastPrinted>
  <dcterms:created xsi:type="dcterms:W3CDTF">2004-11-10T18:05:24Z</dcterms:created>
  <dcterms:modified xsi:type="dcterms:W3CDTF">2013-07-24T21:55:35Z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TC010731081033</vt:lpwstr>
  </property>
</Properties>
</file>